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58" r:id="rId5"/>
    <p:sldId id="260" r:id="rId6"/>
    <p:sldId id="272" r:id="rId7"/>
    <p:sldId id="276" r:id="rId8"/>
    <p:sldId id="266" r:id="rId9"/>
    <p:sldId id="262" r:id="rId10"/>
    <p:sldId id="273" r:id="rId11"/>
    <p:sldId id="264" r:id="rId12"/>
    <p:sldId id="265" r:id="rId13"/>
    <p:sldId id="267" r:id="rId14"/>
    <p:sldId id="274" r:id="rId15"/>
    <p:sldId id="268" r:id="rId16"/>
    <p:sldId id="270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nay SAENGVIXAI" initials="GS" lastIdx="1" clrIdx="0">
    <p:extLst>
      <p:ext uri="{19B8F6BF-5375-455C-9EA6-DF929625EA0E}">
        <p15:presenceInfo xmlns:p15="http://schemas.microsoft.com/office/powerpoint/2012/main" userId="c37b7e609bc653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BAD4"/>
    <a:srgbClr val="BB4B0B"/>
    <a:srgbClr val="3C1B9D"/>
    <a:srgbClr val="D1FBEB"/>
    <a:srgbClr val="98F5D2"/>
    <a:srgbClr val="FF4343"/>
    <a:srgbClr val="10253F"/>
    <a:srgbClr val="C0504D"/>
    <a:srgbClr val="34164A"/>
    <a:srgbClr val="FA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71" autoAdjust="0"/>
    <p:restoredTop sz="94291" autoAdjust="0"/>
  </p:normalViewPr>
  <p:slideViewPr>
    <p:cSldViewPr>
      <p:cViewPr varScale="1">
        <p:scale>
          <a:sx n="151" d="100"/>
          <a:sy n="151" d="100"/>
        </p:scale>
        <p:origin x="570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41E9E-1FE3-42BA-AB94-BDA21B320B89}" type="datetimeFigureOut">
              <a:rPr lang="en-US" smtClean="0"/>
              <a:t>1/28/2021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2115B-2F25-4B47-B212-B85355E89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1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82115B-2F25-4B47-B212-B85355E897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101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D0D661-6708-4292-A798-7C59A18E7E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10" y="4404210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EC5EC7-5A9F-419D-BCC7-2968020DAA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35" y="4556915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AA01D2-04CC-42BF-AE12-FB9C6C86853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640" y="4556915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31E15F-1335-4CCE-AF70-FD98BC5F08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97" y="4709620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BED823-D19B-4B9B-81A8-2C2E815574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02" y="4404210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F76D7-6FF5-4336-A5D9-B12CABB1A1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12" y="4174848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214B82-0577-4404-A2FC-F332B60BE9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12" y="4098190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90D140-D377-49E8-8F37-10D5894AFF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09" y="4480258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D856CC-346E-42AD-8984-A0475F7893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77" y="4570793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21553D-37A5-478D-8D3B-84FFB69C10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040" y="4709315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FA6411-EF3E-4CF5-A5B3-D58685DB16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23" y="4813723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DC0A46-955C-46C8-850B-BE08EB1B6F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806" y="4918131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4DA822-FE2A-4A8D-8E61-DE742EECA0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81" y="4851678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D123C7-947C-4F74-91E7-6280379260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98" y="4326332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7E5557-3BDD-463C-9513-D645DE7CAF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669" y="4821282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6155189-8976-4644-AEF9-17A1D8A9AA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27" y="4724245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A06739-964F-425B-8D6B-E16C58266D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997" y="4979872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B7FED8-B8C4-4D3D-B1A0-AADB7BC7E6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01" y="4842020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509EFA-8AA0-46A1-86DA-2C92CED1A2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060" y="4389585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A35A720-18D2-4E2A-BA3F-2F2217FBFDF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22" y="4148038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3654E0D-6B8D-4466-9CCD-95D0563180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719" y="4193840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0A61FEF-BD90-4342-97B0-2DD2408E05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56" y="4462328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8E8CED-386A-47E9-A54B-CD6436F94ED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89" y="4210324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6BB1330-6C6C-4EB3-BFD1-1A2D20D37A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844" y="4064932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DC82B8-D0BC-4362-916E-3E6752266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97" y="4806519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0058688-27CB-4085-9A51-F1671B3AC7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722" y="4959224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99A3BF8-9F7A-4673-AC40-D4CF253C95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427" y="4959224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38AA88-CBD5-4C0F-A209-CE5064A4D70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76" y="4961485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16D0F0-B549-4F2B-80ED-787867D97F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407" y="4729862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D353899-6C9B-43F2-B533-7C09B49AF7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25" y="4724633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C12A50-F265-4679-83B8-86CAA23C36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638" y="4713826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C3860B1-570E-4039-A5A7-6FC9B038C2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96" y="4882567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DBECB1-3C5B-433F-BA05-9E348259D5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264" y="4973102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7FF744-D828-4FAC-9F75-79C19AAC1AA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206" y="4590783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9607B2C-BD99-4A13-AC60-169B9CBA6B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201" y="4801359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1582994-5C07-4A9A-995B-3A8B902A02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46" y="4224576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D0E394D-FD1F-4A79-9538-C01F72E4A8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318" y="4730919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87F287-351A-46D6-901F-70CC595065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185" y="4728641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45F5420-8B19-4ADB-81E4-507C87D784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899" y="4805299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E2E96B-1485-42D8-9E05-B99F47AC98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627" y="4827066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C81D324-A328-46DF-9B2E-2A0F532A08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585" y="4881041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57AE6C4-AA1C-4134-8A30-B0175D752C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95" y="4704340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3E2A651-5523-4FF7-B1AC-B791D43846C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47" y="4791894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D0828A6-9FFA-45A4-B68D-8CA83709E00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313" y="4983432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7198209-4546-4762-99E3-60D80D2CF3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57" y="4979771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53CD6E6-00C1-417E-AA21-8A53CFB933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75" y="4705561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7E50349-70D6-464A-8F48-2BB704672B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678" y="4973102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9EB6086-1086-4D4F-A231-C8139C0EAF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496" y="4713826"/>
            <a:ext cx="305410" cy="305410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26231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801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7062A89-101D-48A9-8C16-FA993FBA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28C2022-B11B-4CAD-8F7B-9867D56D6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D554DF0-D1D0-49DD-AE20-12F25C0D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188B403-BA8B-4D03-B69E-4B27DE7F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7C41E4-1F8F-4E61-B553-FB772D332744}"/>
              </a:ext>
            </a:extLst>
          </p:cNvPr>
          <p:cNvSpPr/>
          <p:nvPr userDrawn="1"/>
        </p:nvSpPr>
        <p:spPr>
          <a:xfrm>
            <a:off x="7015280" y="0"/>
            <a:ext cx="2128720" cy="5143500"/>
          </a:xfrm>
          <a:prstGeom prst="rect">
            <a:avLst/>
          </a:prstGeom>
          <a:gradFill flip="none" rotWithShape="1">
            <a:gsLst>
              <a:gs pos="65000">
                <a:srgbClr val="FFFFFF">
                  <a:alpha val="84000"/>
                </a:srgbClr>
              </a:gs>
              <a:gs pos="0">
                <a:schemeClr val="bg1">
                  <a:alpha val="15000"/>
                </a:schemeClr>
              </a:gs>
              <a:gs pos="85000">
                <a:schemeClr val="accent5">
                  <a:lumMod val="0"/>
                  <a:lumOff val="100000"/>
                  <a:alpha val="89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4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62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7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29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ickbrown/groceries-dataset/code" TargetMode="External"/><Relationship Id="rId2" Type="http://schemas.openxmlformats.org/officeDocument/2006/relationships/hyperlink" Target="https://www.kaggle.com/dickbrown/groceries-dataset/data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tmp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A0D356-0680-4918-A28A-4A717837E9ED}"/>
              </a:ext>
            </a:extLst>
          </p:cNvPr>
          <p:cNvSpPr/>
          <p:nvPr/>
        </p:nvSpPr>
        <p:spPr>
          <a:xfrm>
            <a:off x="0" y="3447569"/>
            <a:ext cx="4460300" cy="1872871"/>
          </a:xfrm>
          <a:custGeom>
            <a:avLst/>
            <a:gdLst>
              <a:gd name="connsiteX0" fmla="*/ 0 w 4460300"/>
              <a:gd name="connsiteY0" fmla="*/ 0 h 1985165"/>
              <a:gd name="connsiteX1" fmla="*/ 4460300 w 4460300"/>
              <a:gd name="connsiteY1" fmla="*/ 0 h 1985165"/>
              <a:gd name="connsiteX2" fmla="*/ 4460300 w 4460300"/>
              <a:gd name="connsiteY2" fmla="*/ 1985165 h 1985165"/>
              <a:gd name="connsiteX3" fmla="*/ 0 w 4460300"/>
              <a:gd name="connsiteY3" fmla="*/ 1985165 h 1985165"/>
              <a:gd name="connsiteX4" fmla="*/ 0 w 4460300"/>
              <a:gd name="connsiteY4" fmla="*/ 0 h 1985165"/>
              <a:gd name="connsiteX0" fmla="*/ 0 w 4460300"/>
              <a:gd name="connsiteY0" fmla="*/ 0 h 1985165"/>
              <a:gd name="connsiteX1" fmla="*/ 4444258 w 4460300"/>
              <a:gd name="connsiteY1" fmla="*/ 112295 h 1985165"/>
              <a:gd name="connsiteX2" fmla="*/ 4460300 w 4460300"/>
              <a:gd name="connsiteY2" fmla="*/ 1985165 h 1985165"/>
              <a:gd name="connsiteX3" fmla="*/ 0 w 4460300"/>
              <a:gd name="connsiteY3" fmla="*/ 1985165 h 1985165"/>
              <a:gd name="connsiteX4" fmla="*/ 0 w 4460300"/>
              <a:gd name="connsiteY4" fmla="*/ 0 h 1985165"/>
              <a:gd name="connsiteX0" fmla="*/ 0 w 4460300"/>
              <a:gd name="connsiteY0" fmla="*/ 0 h 1872871"/>
              <a:gd name="connsiteX1" fmla="*/ 4444258 w 4460300"/>
              <a:gd name="connsiteY1" fmla="*/ 1 h 1872871"/>
              <a:gd name="connsiteX2" fmla="*/ 4460300 w 4460300"/>
              <a:gd name="connsiteY2" fmla="*/ 1872871 h 1872871"/>
              <a:gd name="connsiteX3" fmla="*/ 0 w 4460300"/>
              <a:gd name="connsiteY3" fmla="*/ 1872871 h 1872871"/>
              <a:gd name="connsiteX4" fmla="*/ 0 w 4460300"/>
              <a:gd name="connsiteY4" fmla="*/ 0 h 1872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60300" h="1872871">
                <a:moveTo>
                  <a:pt x="0" y="0"/>
                </a:moveTo>
                <a:lnTo>
                  <a:pt x="4444258" y="1"/>
                </a:lnTo>
                <a:lnTo>
                  <a:pt x="4460300" y="1872871"/>
                </a:lnTo>
                <a:lnTo>
                  <a:pt x="0" y="18728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D1FBEB">
                  <a:alpha val="17000"/>
                </a:srgbClr>
              </a:gs>
              <a:gs pos="43000">
                <a:srgbClr val="98F5D2">
                  <a:alpha val="61000"/>
                </a:srgbClr>
              </a:gs>
              <a:gs pos="77000">
                <a:srgbClr val="98F5D2">
                  <a:alpha val="68000"/>
                </a:srgbClr>
              </a:gs>
              <a:gs pos="100000">
                <a:srgbClr val="98F5D2">
                  <a:alpha val="76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1BE7B-16F9-49A9-834C-99D1CB057B6E}"/>
              </a:ext>
            </a:extLst>
          </p:cNvPr>
          <p:cNvSpPr txBox="1"/>
          <p:nvPr/>
        </p:nvSpPr>
        <p:spPr>
          <a:xfrm>
            <a:off x="-106379" y="1710756"/>
            <a:ext cx="51919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400" b="1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Sans Serif" panose="020B0604020202020204" pitchFamily="34" charset="0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effectLst>
                  <a:glow rad="127000">
                    <a:schemeClr val="tx2">
                      <a:lumMod val="50000"/>
                    </a:schemeClr>
                  </a:glow>
                </a:effectLst>
              </a:rPr>
              <a:t>Groceries Products</a:t>
            </a:r>
          </a:p>
          <a:p>
            <a:r>
              <a:rPr lang="en-US" sz="3200" dirty="0">
                <a:solidFill>
                  <a:schemeClr val="bg1"/>
                </a:solidFill>
                <a:effectLst>
                  <a:glow rad="127000">
                    <a:schemeClr val="tx2">
                      <a:lumMod val="50000"/>
                    </a:schemeClr>
                  </a:glow>
                </a:effectLst>
              </a:rPr>
              <a:t>Analysis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74A3FD-869D-4061-B806-F6B785550B3B}"/>
              </a:ext>
            </a:extLst>
          </p:cNvPr>
          <p:cNvGrpSpPr/>
          <p:nvPr/>
        </p:nvGrpSpPr>
        <p:grpSpPr>
          <a:xfrm>
            <a:off x="52356" y="3335275"/>
            <a:ext cx="4355587" cy="1714392"/>
            <a:chOff x="328864" y="4661858"/>
            <a:chExt cx="4166123" cy="17143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9DA796-5445-456D-94EF-B791F85DAF6E}"/>
                </a:ext>
              </a:extLst>
            </p:cNvPr>
            <p:cNvSpPr txBox="1"/>
            <p:nvPr/>
          </p:nvSpPr>
          <p:spPr>
            <a:xfrm>
              <a:off x="333104" y="5976140"/>
              <a:ext cx="28765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Phetsarath OT" panose="02000500000000000001" pitchFamily="2" charset="2"/>
                </a:rPr>
                <a:t>ນ. ຫຼ້າໃຫ່ຍ ພົມມະໄພ</a:t>
              </a:r>
              <a:r>
                <a:rPr lang="en-US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Nirmala UI" panose="020B0502040204020203" pitchFamily="34" charset="0"/>
                </a:rPr>
                <a:t>   2CS2</a:t>
              </a:r>
              <a:endParaRPr lang="th-TH" sz="2000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  <a:ea typeface="Nirmala UI" panose="020B0502040204020203" pitchFamily="34" charset="0"/>
                <a:cs typeface="Phetsarath OT" panose="02000500000000000001" pitchFamily="2" charset="2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AD09AEC-034B-4A41-A803-B3E976C8FA77}"/>
                </a:ext>
              </a:extLst>
            </p:cNvPr>
            <p:cNvSpPr txBox="1"/>
            <p:nvPr/>
          </p:nvSpPr>
          <p:spPr>
            <a:xfrm>
              <a:off x="328864" y="5634335"/>
              <a:ext cx="3698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Phetsarath OT" panose="02000500000000000001" pitchFamily="2" charset="2"/>
                </a:rPr>
                <a:t>ນ. ໃຈປະສົງ ວົງພັນສີ</a:t>
              </a:r>
              <a:r>
                <a:rPr lang="en-US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Phetsarath OT" panose="02000500000000000001" pitchFamily="2" charset="2"/>
                </a:rPr>
                <a:t>   </a:t>
              </a:r>
              <a:r>
                <a:rPr lang="en-US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Nirmala UI" panose="020B0502040204020203" pitchFamily="34" charset="0"/>
                </a:rPr>
                <a:t>2CS2</a:t>
              </a:r>
              <a:endParaRPr lang="th-TH" sz="2000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  <a:ea typeface="Nirmala UI" panose="020B0502040204020203" pitchFamily="34" charset="0"/>
                <a:cs typeface="Phetsarath OT" panose="02000500000000000001" pitchFamily="2" charset="2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F6F908E-9CD0-40FB-92B7-532D7EF723C1}"/>
                </a:ext>
              </a:extLst>
            </p:cNvPr>
            <p:cNvSpPr txBox="1"/>
            <p:nvPr/>
          </p:nvSpPr>
          <p:spPr>
            <a:xfrm>
              <a:off x="328864" y="4992250"/>
              <a:ext cx="4005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Phetsarath OT" panose="02000500000000000001" pitchFamily="2" charset="2"/>
                </a:rPr>
                <a:t>ທ. ຄູນປະເສີດ ຫອມສົມບັດ</a:t>
              </a:r>
              <a:r>
                <a:rPr lang="en-US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Phetsarath OT" panose="02000500000000000001" pitchFamily="2" charset="2"/>
                </a:rPr>
                <a:t>   </a:t>
              </a:r>
              <a:r>
                <a:rPr lang="en-US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Nirmala UI" panose="020B0502040204020203" pitchFamily="34" charset="0"/>
                </a:rPr>
                <a:t>2CS2</a:t>
              </a:r>
              <a:endParaRPr lang="th-TH" sz="2000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  <a:ea typeface="Nirmala UI" panose="020B0502040204020203" pitchFamily="34" charset="0"/>
                <a:cs typeface="Phetsarath OT" panose="02000500000000000001" pitchFamily="2" charset="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5D91DF-993F-4ACD-86B6-496B5149C69A}"/>
                </a:ext>
              </a:extLst>
            </p:cNvPr>
            <p:cNvSpPr txBox="1"/>
            <p:nvPr/>
          </p:nvSpPr>
          <p:spPr>
            <a:xfrm>
              <a:off x="328864" y="5315356"/>
              <a:ext cx="4166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Phetsarath OT" panose="02000500000000000001" pitchFamily="2" charset="2"/>
                </a:rPr>
                <a:t>ທ. ຄຳປະເສີດ ໄຊຍະວົງ</a:t>
              </a:r>
              <a:r>
                <a:rPr lang="en-US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Phetsarath OT" panose="02000500000000000001" pitchFamily="2" charset="2"/>
                </a:rPr>
                <a:t>   </a:t>
              </a:r>
              <a:r>
                <a:rPr lang="en-US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Nirmala UI" panose="020B0502040204020203" pitchFamily="34" charset="0"/>
                </a:rPr>
                <a:t>2CS2</a:t>
              </a:r>
              <a:endParaRPr lang="th-TH" sz="2000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  <a:ea typeface="Nirmala UI" panose="020B0502040204020203" pitchFamily="34" charset="0"/>
                <a:cs typeface="Phetsarath OT" panose="02000500000000000001" pitchFamily="2" charset="2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C9C936-763B-46EE-ABAB-B63669520C32}"/>
                </a:ext>
              </a:extLst>
            </p:cNvPr>
            <p:cNvSpPr txBox="1"/>
            <p:nvPr/>
          </p:nvSpPr>
          <p:spPr>
            <a:xfrm>
              <a:off x="328864" y="4661858"/>
              <a:ext cx="33337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Phetsarath OT" panose="02000500000000000001" pitchFamily="2" charset="2"/>
                </a:rPr>
                <a:t>ທ. ໃຫຍ່ ແສງວິໄຊ</a:t>
              </a:r>
              <a:r>
                <a:rPr lang="en-US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Phetsarath OT" panose="02000500000000000001" pitchFamily="2" charset="2"/>
                </a:rPr>
                <a:t>  </a:t>
              </a:r>
              <a:r>
                <a:rPr lang="en-US" sz="2000" u="sng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tencil" panose="040409050D0802020404" pitchFamily="82" charset="0"/>
                  <a:ea typeface="Nirmala UI" panose="020B0502040204020203" pitchFamily="34" charset="0"/>
                  <a:cs typeface="Nirmala UI" panose="020B0502040204020203" pitchFamily="34" charset="0"/>
                </a:rPr>
                <a:t>2CS2</a:t>
              </a:r>
              <a:endParaRPr lang="th-TH" sz="2000" u="sng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tencil" panose="040409050D0802020404" pitchFamily="82" charset="0"/>
                <a:ea typeface="Nirmala UI" panose="020B0502040204020203" pitchFamily="34" charset="0"/>
                <a:cs typeface="Phetsarath OT" panose="02000500000000000001" pitchFamily="2" charset="2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ACE2348-7B48-4428-8BFF-8CF7C1685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39671"/>
            <a:ext cx="1068935" cy="1068935"/>
          </a:xfrm>
          <a:prstGeom prst="rect">
            <a:avLst/>
          </a:prstGeom>
          <a:effectLst>
            <a:glow rad="101600">
              <a:schemeClr val="tx1">
                <a:alpha val="28000"/>
              </a:schemeClr>
            </a:glow>
          </a:effec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58151CE-CC2B-42AD-BC02-9E352EFF3319}"/>
              </a:ext>
            </a:extLst>
          </p:cNvPr>
          <p:cNvGrpSpPr/>
          <p:nvPr/>
        </p:nvGrpSpPr>
        <p:grpSpPr>
          <a:xfrm>
            <a:off x="3256004" y="3331716"/>
            <a:ext cx="2408591" cy="1779912"/>
            <a:chOff x="3256004" y="3331716"/>
            <a:chExt cx="2408591" cy="177991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4BCA394-0F1E-4323-86FB-80B3073FF37F}"/>
                </a:ext>
              </a:extLst>
            </p:cNvPr>
            <p:cNvSpPr txBox="1"/>
            <p:nvPr/>
          </p:nvSpPr>
          <p:spPr>
            <a:xfrm>
              <a:off x="3256005" y="3331716"/>
              <a:ext cx="2408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highlight>
                    <a:srgbClr val="FFFF00"/>
                  </a:highlight>
                </a:rPr>
                <a:t>Tel: +856 20 5857 8312</a:t>
              </a:r>
              <a:endParaRPr lang="th-TH" sz="1600" dirty="0">
                <a:highlight>
                  <a:srgbClr val="FFFF00"/>
                </a:highlight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5CE50B9-852D-4892-A35C-273C83DDF7D0}"/>
                </a:ext>
              </a:extLst>
            </p:cNvPr>
            <p:cNvSpPr txBox="1"/>
            <p:nvPr/>
          </p:nvSpPr>
          <p:spPr>
            <a:xfrm>
              <a:off x="3256005" y="3710894"/>
              <a:ext cx="2408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highlight>
                    <a:srgbClr val="FFFF00"/>
                  </a:highlight>
                </a:rPr>
                <a:t>Tel: +856 20 7748 4730</a:t>
              </a:r>
              <a:endParaRPr lang="th-TH" sz="1600" dirty="0">
                <a:highlight>
                  <a:srgbClr val="FFFF00"/>
                </a:highligh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05D567-67AE-43C4-929E-111B02DE92DE}"/>
                </a:ext>
              </a:extLst>
            </p:cNvPr>
            <p:cNvSpPr txBox="1"/>
            <p:nvPr/>
          </p:nvSpPr>
          <p:spPr>
            <a:xfrm>
              <a:off x="3256004" y="4073263"/>
              <a:ext cx="2408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highlight>
                    <a:srgbClr val="FFFF00"/>
                  </a:highlight>
                </a:rPr>
                <a:t>Tel: +856 20 9587 4963</a:t>
              </a:r>
              <a:endParaRPr lang="th-TH" sz="1600" dirty="0">
                <a:highlight>
                  <a:srgbClr val="FFFF00"/>
                </a:highlight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72B9B36-1866-473D-984C-4D1EBEC480CD}"/>
                </a:ext>
              </a:extLst>
            </p:cNvPr>
            <p:cNvSpPr txBox="1"/>
            <p:nvPr/>
          </p:nvSpPr>
          <p:spPr>
            <a:xfrm>
              <a:off x="3256004" y="4773074"/>
              <a:ext cx="2408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highlight>
                    <a:srgbClr val="FFFF00"/>
                  </a:highlight>
                </a:rPr>
                <a:t>Tel: +856 20 9800 7257</a:t>
              </a:r>
              <a:endParaRPr lang="th-TH" sz="1600" dirty="0">
                <a:highlight>
                  <a:srgbClr val="FFFF00"/>
                </a:highligh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DFEA35F-2698-4387-9881-5954D895BBFB}"/>
                </a:ext>
              </a:extLst>
            </p:cNvPr>
            <p:cNvSpPr txBox="1"/>
            <p:nvPr/>
          </p:nvSpPr>
          <p:spPr>
            <a:xfrm>
              <a:off x="3256004" y="4435632"/>
              <a:ext cx="24085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highlight>
                    <a:srgbClr val="FFFF00"/>
                  </a:highlight>
                </a:rPr>
                <a:t>Tel: +856 20 5809 0852</a:t>
              </a:r>
              <a:endParaRPr lang="th-TH" sz="1600" dirty="0">
                <a:highlight>
                  <a:srgbClr val="FFFF00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5F9726-5E13-41AE-95A4-2E21E2FCD076}"/>
              </a:ext>
            </a:extLst>
          </p:cNvPr>
          <p:cNvSpPr txBox="1"/>
          <p:nvPr/>
        </p:nvSpPr>
        <p:spPr>
          <a:xfrm>
            <a:off x="143554" y="281175"/>
            <a:ext cx="655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rgbClr val="000000"/>
                </a:solidFill>
                <a:effectLst/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8. </a:t>
            </a:r>
            <a:r>
              <a:rPr lang="lo-LA" sz="2000" b="1" u="sng" kern="1200" dirty="0">
                <a:solidFill>
                  <a:srgbClr val="000000"/>
                </a:solidFill>
                <a:effectLst/>
                <a:latin typeface="Phetsarath OT" panose="02000500000000020004" pitchFamily="2" charset="0"/>
                <a:ea typeface="Phetsarath OT" panose="02000500000000020004" pitchFamily="2" charset="0"/>
                <a:cs typeface="Phetsarath OT" panose="02000500000000020004" pitchFamily="2" charset="0"/>
              </a:rPr>
              <a:t>ການວິເຄາະ</a:t>
            </a:r>
            <a:r>
              <a:rPr lang="lo-LA" sz="2000" b="1" u="sng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ຂອງສິນຄ້າໃນແຕ່ລະເດືອນ</a:t>
            </a:r>
            <a:endParaRPr lang="en-US" sz="2000" b="1" u="sng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747083-D696-4B0D-9955-46A4DEFA9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0" y="1197405"/>
            <a:ext cx="6401409" cy="3664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F7A79B-9A27-4A2C-B978-AC9BE2110DDA}"/>
              </a:ext>
            </a:extLst>
          </p:cNvPr>
          <p:cNvSpPr txBox="1"/>
          <p:nvPr/>
        </p:nvSpPr>
        <p:spPr>
          <a:xfrm>
            <a:off x="448965" y="706044"/>
            <a:ext cx="259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lo-LA" sz="1600" dirty="0">
                <a:latin typeface="Phetsarath OT" panose="02000500000000020004" pitchFamily="2" charset="0"/>
                <a:cs typeface="Phetsarath OT" panose="02000500000000020004" pitchFamily="2" charset="0"/>
              </a:rPr>
              <a:t>ສິນຄ້າປະເພດສຳເລັດຮູບ</a:t>
            </a:r>
            <a:endParaRPr lang="en-US" sz="16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BE8446-C360-4D3E-9219-9992E2980C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6540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AA52A5-CBA8-4427-A8D6-95CF2E28C079}"/>
              </a:ext>
            </a:extLst>
          </p:cNvPr>
          <p:cNvSpPr txBox="1"/>
          <p:nvPr/>
        </p:nvSpPr>
        <p:spPr>
          <a:xfrm>
            <a:off x="143554" y="281175"/>
            <a:ext cx="655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200" dirty="0">
                <a:solidFill>
                  <a:srgbClr val="000000"/>
                </a:solidFill>
                <a:effectLst/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8. </a:t>
            </a:r>
            <a:r>
              <a:rPr lang="lo-LA" sz="2000" b="1" u="sng" kern="1200" dirty="0">
                <a:solidFill>
                  <a:srgbClr val="000000"/>
                </a:solidFill>
                <a:effectLst/>
                <a:latin typeface="Phetsarath OT" panose="02000500000000020004" pitchFamily="2" charset="0"/>
                <a:ea typeface="Phetsarath OT" panose="02000500000000020004" pitchFamily="2" charset="0"/>
                <a:cs typeface="Phetsarath OT" panose="02000500000000020004" pitchFamily="2" charset="0"/>
              </a:rPr>
              <a:t>ການວິເຄາະ</a:t>
            </a:r>
            <a:r>
              <a:rPr lang="lo-LA" sz="2000" b="1" u="sng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ຂອງສິນຄ້າໃນແຕ່ລະເດືອນ</a:t>
            </a:r>
            <a:r>
              <a:rPr lang="en-US" sz="2000" b="1" u="sng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 (</a:t>
            </a:r>
            <a:r>
              <a:rPr lang="lo-LA" sz="2000" b="1" u="sng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ຕໍ່</a:t>
            </a:r>
            <a:r>
              <a:rPr lang="en-US" sz="2000" b="1" u="sng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11FCFC-0566-412C-AB70-6DB05D2C3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4" y="1197405"/>
            <a:ext cx="6554115" cy="36290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0431A00-85C6-44F0-8966-555ADBF9EF1C}"/>
              </a:ext>
            </a:extLst>
          </p:cNvPr>
          <p:cNvSpPr txBox="1"/>
          <p:nvPr/>
        </p:nvSpPr>
        <p:spPr>
          <a:xfrm>
            <a:off x="448965" y="730730"/>
            <a:ext cx="259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lo-LA" sz="1600" dirty="0">
                <a:latin typeface="Phetsarath OT" panose="02000500000000020004" pitchFamily="2" charset="0"/>
                <a:cs typeface="Phetsarath OT" panose="02000500000000020004" pitchFamily="2" charset="0"/>
              </a:rPr>
              <a:t>ສິນຄ້າປະເພດວັດຖຸດິບ</a:t>
            </a:r>
            <a:endParaRPr lang="en-US" sz="16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2AE019-0438-40AD-9842-5D8FADB24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921631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5C93109-6BAD-44A7-A725-A9130325AFEA}"/>
              </a:ext>
            </a:extLst>
          </p:cNvPr>
          <p:cNvSpPr txBox="1"/>
          <p:nvPr/>
        </p:nvSpPr>
        <p:spPr>
          <a:xfrm>
            <a:off x="149247" y="39192"/>
            <a:ext cx="6554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ysClr val="windowText" lastClr="000000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9. </a:t>
            </a:r>
            <a:r>
              <a:rPr lang="lo-LA" sz="1600" b="1" u="sng" dirty="0">
                <a:solidFill>
                  <a:sysClr val="windowText" lastClr="000000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ການວິເຄາະຄວາມສຳພັນຂອງສິນຄ້າ</a:t>
            </a:r>
            <a:endParaRPr lang="en-US" sz="1600" b="1" u="sng" dirty="0">
              <a:solidFill>
                <a:srgbClr val="BBBBBB"/>
              </a:solidFill>
              <a:effectLst/>
              <a:latin typeface="Saysettha OT" panose="020B0504020207020204" pitchFamily="34" charset="-34"/>
              <a:cs typeface="Saysettha OT" panose="020B0504020207020204" pitchFamily="34" charset="-3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0569A5-0E3F-46EA-A479-5014A1282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68" y="1585359"/>
            <a:ext cx="1374346" cy="22905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EAF2AF-8AAB-4182-8EF8-72EE35D54F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D1BF50-739E-4896-A8A4-0945BD3570FE}"/>
              </a:ext>
            </a:extLst>
          </p:cNvPr>
          <p:cNvGrpSpPr/>
          <p:nvPr/>
        </p:nvGrpSpPr>
        <p:grpSpPr>
          <a:xfrm>
            <a:off x="3496558" y="1632830"/>
            <a:ext cx="2012860" cy="2493289"/>
            <a:chOff x="3496558" y="1632830"/>
            <a:chExt cx="2012860" cy="2493289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C59951A-75BB-4DCD-8AAE-3142A90E6DA8}"/>
                </a:ext>
              </a:extLst>
            </p:cNvPr>
            <p:cNvSpPr/>
            <p:nvPr/>
          </p:nvSpPr>
          <p:spPr>
            <a:xfrm>
              <a:off x="4745893" y="2397723"/>
              <a:ext cx="763525" cy="964156"/>
            </a:xfrm>
            <a:prstGeom prst="rightArrow">
              <a:avLst>
                <a:gd name="adj1" fmla="val 50000"/>
                <a:gd name="adj2" fmla="val 34349"/>
              </a:avLst>
            </a:prstGeom>
            <a:solidFill>
              <a:schemeClr val="tx1"/>
            </a:solidFill>
            <a:ln>
              <a:solidFill>
                <a:srgbClr val="00B050"/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Arrow: Right 53">
              <a:extLst>
                <a:ext uri="{FF2B5EF4-FFF2-40B4-BE49-F238E27FC236}">
                  <a16:creationId xmlns:a16="http://schemas.microsoft.com/office/drawing/2014/main" id="{6744A7A7-80E6-456E-BC72-D573A62CEE77}"/>
                </a:ext>
              </a:extLst>
            </p:cNvPr>
            <p:cNvSpPr/>
            <p:nvPr/>
          </p:nvSpPr>
          <p:spPr>
            <a:xfrm rot="2431124">
              <a:off x="3496558" y="1632830"/>
              <a:ext cx="1076321" cy="394567"/>
            </a:xfrm>
            <a:prstGeom prst="rightArrow">
              <a:avLst>
                <a:gd name="adj1" fmla="val 50000"/>
                <a:gd name="adj2" fmla="val 74411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7D345899-4B78-4959-AFC1-49EBE550C6C4}"/>
                </a:ext>
              </a:extLst>
            </p:cNvPr>
            <p:cNvSpPr/>
            <p:nvPr/>
          </p:nvSpPr>
          <p:spPr>
            <a:xfrm>
              <a:off x="3666920" y="2757908"/>
              <a:ext cx="590844" cy="380164"/>
            </a:xfrm>
            <a:prstGeom prst="rightArrow">
              <a:avLst>
                <a:gd name="adj1" fmla="val 50000"/>
                <a:gd name="adj2" fmla="val 6641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A9272C76-8C03-4479-B0D8-A62CC7B90FF8}"/>
                </a:ext>
              </a:extLst>
            </p:cNvPr>
            <p:cNvSpPr/>
            <p:nvPr/>
          </p:nvSpPr>
          <p:spPr>
            <a:xfrm rot="19316918">
              <a:off x="3543487" y="3676512"/>
              <a:ext cx="900506" cy="449607"/>
            </a:xfrm>
            <a:prstGeom prst="rightArrow">
              <a:avLst>
                <a:gd name="adj1" fmla="val 50000"/>
                <a:gd name="adj2" fmla="val 53720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2">
                      <a:lumMod val="60000"/>
                      <a:lumOff val="4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5C1589D-4EB8-42A6-9F24-3EA106CFF5F1}"/>
              </a:ext>
            </a:extLst>
          </p:cNvPr>
          <p:cNvGrpSpPr/>
          <p:nvPr/>
        </p:nvGrpSpPr>
        <p:grpSpPr>
          <a:xfrm>
            <a:off x="135494" y="499452"/>
            <a:ext cx="3179600" cy="1503951"/>
            <a:chOff x="135494" y="499452"/>
            <a:chExt cx="3179600" cy="150395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1E77748C-C74B-4CF5-987E-029A1E2B760A}"/>
                </a:ext>
              </a:extLst>
            </p:cNvPr>
            <p:cNvGrpSpPr/>
            <p:nvPr/>
          </p:nvGrpSpPr>
          <p:grpSpPr>
            <a:xfrm>
              <a:off x="135494" y="499452"/>
              <a:ext cx="3179600" cy="1288226"/>
              <a:chOff x="43631" y="689278"/>
              <a:chExt cx="3179600" cy="147669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0D0438EC-0B1C-4772-A74A-9C25E25242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87421" y="705555"/>
                <a:ext cx="452250" cy="550818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BB8AB33-277A-43A3-BB21-2C259D0F21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43493" y="1342393"/>
                <a:ext cx="632258" cy="656582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0565DB7-6B7F-4FEC-AB49-480BA2DA0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591" y="795904"/>
                <a:ext cx="513640" cy="572626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B112BA2C-6635-493C-B1F7-5D8CB6A757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10761" y="1271690"/>
                <a:ext cx="632732" cy="740431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C967926-CFE2-4783-AC5F-2D3F0270E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631" y="689278"/>
                <a:ext cx="1310986" cy="1476691"/>
              </a:xfrm>
              <a:prstGeom prst="rect">
                <a:avLst/>
              </a:prstGeom>
            </p:spPr>
          </p:pic>
          <p:sp>
            <p:nvSpPr>
              <p:cNvPr id="52" name="Arrow: Right 51">
                <a:extLst>
                  <a:ext uri="{FF2B5EF4-FFF2-40B4-BE49-F238E27FC236}">
                    <a16:creationId xmlns:a16="http://schemas.microsoft.com/office/drawing/2014/main" id="{0C0292BF-B0AA-4C81-A28C-33A448D9850B}"/>
                  </a:ext>
                </a:extLst>
              </p:cNvPr>
              <p:cNvSpPr/>
              <p:nvPr/>
            </p:nvSpPr>
            <p:spPr>
              <a:xfrm>
                <a:off x="1204817" y="1275440"/>
                <a:ext cx="456907" cy="320183"/>
              </a:xfrm>
              <a:prstGeom prst="rightArrow">
                <a:avLst>
                  <a:gd name="adj1" fmla="val 45800"/>
                  <a:gd name="adj2" fmla="val 55348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6E8CFD3-5C16-4790-8850-44BF70EFC2E8}"/>
                </a:ext>
              </a:extLst>
            </p:cNvPr>
            <p:cNvSpPr txBox="1"/>
            <p:nvPr/>
          </p:nvSpPr>
          <p:spPr>
            <a:xfrm>
              <a:off x="357020" y="1695626"/>
              <a:ext cx="150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Customer</a:t>
              </a:r>
              <a:r>
                <a:rPr lang="th-TH" sz="1400" dirty="0"/>
                <a:t>  </a:t>
              </a:r>
              <a:r>
                <a:rPr lang="en-US" sz="1400" dirty="0"/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8987F93-6331-4760-B14D-1C171BA0C07F}"/>
              </a:ext>
            </a:extLst>
          </p:cNvPr>
          <p:cNvGrpSpPr/>
          <p:nvPr/>
        </p:nvGrpSpPr>
        <p:grpSpPr>
          <a:xfrm>
            <a:off x="149247" y="2016198"/>
            <a:ext cx="3209658" cy="1669677"/>
            <a:chOff x="149247" y="2016198"/>
            <a:chExt cx="3209658" cy="166967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F994E69-9879-4016-A54B-A0E85DE1B5B2}"/>
                </a:ext>
              </a:extLst>
            </p:cNvPr>
            <p:cNvGrpSpPr/>
            <p:nvPr/>
          </p:nvGrpSpPr>
          <p:grpSpPr>
            <a:xfrm>
              <a:off x="149247" y="2016198"/>
              <a:ext cx="3209658" cy="1445989"/>
              <a:chOff x="51908" y="2115042"/>
              <a:chExt cx="3209658" cy="153199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C883E64-51F2-4824-85D1-858B91A5C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9868" y="2435933"/>
                <a:ext cx="398147" cy="44386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626E704-BDAB-4EE0-AC13-1D8D511F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7691" y="2970431"/>
                <a:ext cx="651536" cy="676602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6CD83720-F2CB-4AD7-943E-0DE4CF23A7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35849" y="3057685"/>
                <a:ext cx="407283" cy="50209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FD14986E-2B1F-412D-8BA8-D56C8E549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8834" y="2426876"/>
                <a:ext cx="632732" cy="740431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6892D42D-9666-4D86-9378-9B3E1E40A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1908" y="2115042"/>
                <a:ext cx="1310986" cy="1476691"/>
              </a:xfrm>
              <a:prstGeom prst="rect">
                <a:avLst/>
              </a:prstGeom>
            </p:spPr>
          </p:pic>
          <p:sp>
            <p:nvSpPr>
              <p:cNvPr id="53" name="Arrow: Right 52">
                <a:extLst>
                  <a:ext uri="{FF2B5EF4-FFF2-40B4-BE49-F238E27FC236}">
                    <a16:creationId xmlns:a16="http://schemas.microsoft.com/office/drawing/2014/main" id="{1FCF4EFB-F4B2-455D-B95A-ED7DDEBF3FBF}"/>
                  </a:ext>
                </a:extLst>
              </p:cNvPr>
              <p:cNvSpPr/>
              <p:nvPr/>
            </p:nvSpPr>
            <p:spPr>
              <a:xfrm>
                <a:off x="1231870" y="2794283"/>
                <a:ext cx="456907" cy="320183"/>
              </a:xfrm>
              <a:prstGeom prst="rightArrow">
                <a:avLst>
                  <a:gd name="adj1" fmla="val 45800"/>
                  <a:gd name="adj2" fmla="val 55348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BC52387-E2FE-44B8-9BA9-D2670C6E8074}"/>
                </a:ext>
              </a:extLst>
            </p:cNvPr>
            <p:cNvSpPr txBox="1"/>
            <p:nvPr/>
          </p:nvSpPr>
          <p:spPr>
            <a:xfrm>
              <a:off x="357020" y="3378098"/>
              <a:ext cx="150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Customer</a:t>
              </a:r>
              <a:r>
                <a:rPr lang="th-TH" sz="1400" dirty="0"/>
                <a:t>  </a:t>
              </a:r>
              <a:r>
                <a:rPr lang="en-US" sz="1400" dirty="0"/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8A996F5-DFBE-4817-9DB5-1A1509353F1F}"/>
              </a:ext>
            </a:extLst>
          </p:cNvPr>
          <p:cNvGrpSpPr/>
          <p:nvPr/>
        </p:nvGrpSpPr>
        <p:grpSpPr>
          <a:xfrm>
            <a:off x="114200" y="3622539"/>
            <a:ext cx="3292442" cy="1622313"/>
            <a:chOff x="114200" y="3540093"/>
            <a:chExt cx="3292442" cy="1622313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7118C83-D47F-496D-AF51-AAC99D893160}"/>
                </a:ext>
              </a:extLst>
            </p:cNvPr>
            <p:cNvGrpSpPr/>
            <p:nvPr/>
          </p:nvGrpSpPr>
          <p:grpSpPr>
            <a:xfrm>
              <a:off x="114200" y="3540093"/>
              <a:ext cx="3292442" cy="1393793"/>
              <a:chOff x="133863" y="3489543"/>
              <a:chExt cx="3292442" cy="1476691"/>
            </a:xfrm>
          </p:grpSpPr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CAF21C15-8841-41FE-BEF3-10E923E4DF8A}"/>
                  </a:ext>
                </a:extLst>
              </p:cNvPr>
              <p:cNvSpPr/>
              <p:nvPr/>
            </p:nvSpPr>
            <p:spPr>
              <a:xfrm>
                <a:off x="1330094" y="4242575"/>
                <a:ext cx="456907" cy="320183"/>
              </a:xfrm>
              <a:prstGeom prst="rightArrow">
                <a:avLst>
                  <a:gd name="adj1" fmla="val 45800"/>
                  <a:gd name="adj2" fmla="val 55348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>
                    <a:solidFill>
                      <a:schemeClr val="tx2">
                        <a:lumMod val="60000"/>
                        <a:lumOff val="40000"/>
                      </a:schemeClr>
                    </a:solidFill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1BED616-F5E6-4085-82A5-7B2F814B8C49}"/>
                  </a:ext>
                </a:extLst>
              </p:cNvPr>
              <p:cNvGrpSpPr/>
              <p:nvPr/>
            </p:nvGrpSpPr>
            <p:grpSpPr>
              <a:xfrm>
                <a:off x="133863" y="3489543"/>
                <a:ext cx="3292442" cy="1476691"/>
                <a:chOff x="26993" y="3468276"/>
                <a:chExt cx="3292442" cy="147669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3B2C9555-8617-4E9C-A0A2-46376428DB6F}"/>
                    </a:ext>
                  </a:extLst>
                </p:cNvPr>
                <p:cNvGrpSpPr/>
                <p:nvPr/>
              </p:nvGrpSpPr>
              <p:grpSpPr>
                <a:xfrm>
                  <a:off x="1951494" y="3832499"/>
                  <a:ext cx="1367941" cy="1104766"/>
                  <a:chOff x="1951494" y="3832499"/>
                  <a:chExt cx="1367941" cy="1104766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7422BF6A-ECBF-44C9-96B3-8AD0870877F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51494" y="4191352"/>
                    <a:ext cx="583277" cy="710402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23B02F57-60D0-4359-BF16-ED2A59FDA08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59128" y="4435170"/>
                    <a:ext cx="407283" cy="502095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5095C23E-B355-4E02-BC87-44918213F3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62492" y="3832499"/>
                    <a:ext cx="450375" cy="502095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AA813084-14FE-4E4F-8B7B-9A4A075BE19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762769" y="3900427"/>
                    <a:ext cx="556666" cy="53474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648778A0-69B0-49D4-B789-9B4FDC1010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26993" y="3468276"/>
                  <a:ext cx="1310986" cy="1476691"/>
                </a:xfrm>
                <a:prstGeom prst="rect">
                  <a:avLst/>
                </a:prstGeom>
              </p:spPr>
            </p:pic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76AF5E6-11E7-4864-A0BC-EDFEBE3EC6FB}"/>
                </a:ext>
              </a:extLst>
            </p:cNvPr>
            <p:cNvSpPr txBox="1"/>
            <p:nvPr/>
          </p:nvSpPr>
          <p:spPr>
            <a:xfrm>
              <a:off x="357020" y="4854629"/>
              <a:ext cx="15058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Customer</a:t>
              </a:r>
              <a:r>
                <a:rPr lang="th-TH" sz="1400" dirty="0"/>
                <a:t>  </a:t>
              </a:r>
              <a:r>
                <a:rPr lang="en-US" sz="1400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66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1F0714-EB4B-402B-BD58-30CC08E22164}"/>
              </a:ext>
            </a:extLst>
          </p:cNvPr>
          <p:cNvSpPr txBox="1"/>
          <p:nvPr/>
        </p:nvSpPr>
        <p:spPr>
          <a:xfrm>
            <a:off x="296259" y="220988"/>
            <a:ext cx="381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hetsarath OT" panose="02000500000000020004" pitchFamily="2" charset="0"/>
                <a:cs typeface="Phetsarath OT" panose="02000500000000020004" pitchFamily="2" charset="0"/>
              </a:rPr>
              <a:t>10. </a:t>
            </a:r>
            <a:r>
              <a:rPr lang="lo-LA" sz="2000" b="1" u="sng" dirty="0">
                <a:latin typeface="Phetsarath OT" panose="02000500000000020004" pitchFamily="2" charset="0"/>
                <a:cs typeface="Phetsarath OT" panose="02000500000000020004" pitchFamily="2" charset="0"/>
              </a:rPr>
              <a:t>ຂໍ້ດີ ແລະ ຂໍ້ຈຳກັດຂອງການວິເຄາະ</a:t>
            </a:r>
            <a:endParaRPr lang="en-US" sz="2000" b="1" u="sng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1B680-B52F-4A96-9BDC-BBD6189ECD58}"/>
              </a:ext>
            </a:extLst>
          </p:cNvPr>
          <p:cNvSpPr txBox="1"/>
          <p:nvPr/>
        </p:nvSpPr>
        <p:spPr>
          <a:xfrm>
            <a:off x="680310" y="709615"/>
            <a:ext cx="259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lo-LA" sz="1600" dirty="0">
                <a:latin typeface="Phetsarath OT" panose="02000500000000020004" pitchFamily="2" charset="0"/>
                <a:cs typeface="Phetsarath OT" panose="02000500000000020004" pitchFamily="2" charset="0"/>
              </a:rPr>
              <a:t>ຂໍ້ດີຂອງການວິເຄາະ</a:t>
            </a:r>
            <a:endParaRPr lang="en-US" sz="16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33AE808-6E04-4DD2-9C42-B30F094B34A9}"/>
              </a:ext>
            </a:extLst>
          </p:cNvPr>
          <p:cNvGrpSpPr/>
          <p:nvPr/>
        </p:nvGrpSpPr>
        <p:grpSpPr>
          <a:xfrm>
            <a:off x="0" y="1167464"/>
            <a:ext cx="7015280" cy="3976036"/>
            <a:chOff x="0" y="1167464"/>
            <a:chExt cx="7015280" cy="3976036"/>
          </a:xfrm>
        </p:grpSpPr>
        <p:pic>
          <p:nvPicPr>
            <p:cNvPr id="1026" name="Picture 2" descr="How Restaurant Management System can reduce your Restaurant Costs – DinePlan">
              <a:extLst>
                <a:ext uri="{FF2B5EF4-FFF2-40B4-BE49-F238E27FC236}">
                  <a16:creationId xmlns:a16="http://schemas.microsoft.com/office/drawing/2014/main" id="{AB216EFA-EDAF-4E01-B0C5-8E9379341E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167464"/>
              <a:ext cx="7015280" cy="3976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5E9A29-E617-4959-82DB-01632FE66274}"/>
                </a:ext>
              </a:extLst>
            </p:cNvPr>
            <p:cNvSpPr txBox="1"/>
            <p:nvPr/>
          </p:nvSpPr>
          <p:spPr>
            <a:xfrm>
              <a:off x="3808475" y="1960930"/>
              <a:ext cx="1221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Stock product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63A407F-F399-4E27-9DF4-F5619B26E7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3487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8A7672-2DB5-46A3-B1E4-1FBE33C0A89D}"/>
              </a:ext>
            </a:extLst>
          </p:cNvPr>
          <p:cNvSpPr txBox="1"/>
          <p:nvPr/>
        </p:nvSpPr>
        <p:spPr>
          <a:xfrm>
            <a:off x="678021" y="858851"/>
            <a:ext cx="229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lo-LA" sz="1600" dirty="0">
                <a:latin typeface="Phetsarath OT" panose="02000500000000020004" pitchFamily="2" charset="0"/>
                <a:cs typeface="Phetsarath OT" panose="02000500000000020004" pitchFamily="2" charset="0"/>
              </a:rPr>
              <a:t>ຂໍ້ຈຳກັດຂອງການວິເຄາະ</a:t>
            </a:r>
            <a:endParaRPr lang="en-US" sz="16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pic>
        <p:nvPicPr>
          <p:cNvPr id="3074" name="Picture 2" descr="What Is Data Analytics? | Introduction T #1331094 - PNG Images - PNGio">
            <a:extLst>
              <a:ext uri="{FF2B5EF4-FFF2-40B4-BE49-F238E27FC236}">
                <a16:creationId xmlns:a16="http://schemas.microsoft.com/office/drawing/2014/main" id="{DD44DAF3-5F24-47A3-883D-36FED1220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089" y="1120586"/>
            <a:ext cx="4421362" cy="376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19A321-ED1E-4258-8305-417BBE336D65}"/>
              </a:ext>
            </a:extLst>
          </p:cNvPr>
          <p:cNvSpPr txBox="1"/>
          <p:nvPr/>
        </p:nvSpPr>
        <p:spPr>
          <a:xfrm>
            <a:off x="296259" y="275752"/>
            <a:ext cx="4421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hetsarath OT" panose="02000500000000020004" pitchFamily="2" charset="0"/>
                <a:cs typeface="Phetsarath OT" panose="02000500000000020004" pitchFamily="2" charset="0"/>
              </a:rPr>
              <a:t>10. </a:t>
            </a:r>
            <a:r>
              <a:rPr lang="lo-LA" sz="2000" b="1" u="sng" dirty="0">
                <a:latin typeface="Phetsarath OT" panose="02000500000000020004" pitchFamily="2" charset="0"/>
                <a:cs typeface="Phetsarath OT" panose="02000500000000020004" pitchFamily="2" charset="0"/>
              </a:rPr>
              <a:t>ຂໍ້ດີ ແລະ ຂໍ້ຈຳກັດຂອງການວິເຄາະ (ຕໍ່)</a:t>
            </a:r>
            <a:endParaRPr lang="en-US" sz="2000" b="1" u="sng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A31389-235F-4E90-824D-F4EBABE6EC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5683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4D725B-0CCD-43A7-A66C-BA7FED64114C}"/>
              </a:ext>
            </a:extLst>
          </p:cNvPr>
          <p:cNvSpPr txBox="1"/>
          <p:nvPr/>
        </p:nvSpPr>
        <p:spPr>
          <a:xfrm>
            <a:off x="3350360" y="1638356"/>
            <a:ext cx="244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lo-LA" sz="2000" b="1" u="sng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ແຫຼ່ງທີ່ມາຂອງຂໍ້ມູນ</a:t>
            </a:r>
            <a:endParaRPr lang="en-US" sz="2000" b="1" u="sng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704383-33E7-420E-9AE4-9CE0F710556A}"/>
              </a:ext>
            </a:extLst>
          </p:cNvPr>
          <p:cNvSpPr txBox="1"/>
          <p:nvPr/>
        </p:nvSpPr>
        <p:spPr>
          <a:xfrm>
            <a:off x="1517900" y="2419045"/>
            <a:ext cx="6719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ຂໍ້ມູນທີ່ນຳມາວິເຄາະ</a:t>
            </a:r>
            <a:endParaRPr lang="en-US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hlinkClick r:id="rId2"/>
              </a:rPr>
              <a:t>https://www.kaggle.com/dickbrown/groceries-dataset/data</a:t>
            </a:r>
            <a:endParaRPr lang="lo-LA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4B3D8B-C4AB-451A-8788-B462218080E4}"/>
              </a:ext>
            </a:extLst>
          </p:cNvPr>
          <p:cNvSpPr txBox="1"/>
          <p:nvPr/>
        </p:nvSpPr>
        <p:spPr>
          <a:xfrm>
            <a:off x="1517900" y="3487980"/>
            <a:ext cx="67190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lo-LA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ທີ່ມາຂອງ </a:t>
            </a:r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Coding</a:t>
            </a:r>
          </a:p>
          <a:p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  <a:hlinkClick r:id="rId3"/>
              </a:rPr>
              <a:t>https://www.kaggle.com/dickbrown/groceries-dataset/code</a:t>
            </a:r>
            <a:endParaRPr lang="en-US" sz="20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9540C8-5382-4719-AC07-6C1431CF0CC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63466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740124-F28A-4D22-91A5-B078E2171E3E}"/>
              </a:ext>
            </a:extLst>
          </p:cNvPr>
          <p:cNvSpPr txBox="1"/>
          <p:nvPr/>
        </p:nvSpPr>
        <p:spPr>
          <a:xfrm>
            <a:off x="296260" y="1808225"/>
            <a:ext cx="3970330" cy="830997"/>
          </a:xfrm>
          <a:prstGeom prst="rect">
            <a:avLst/>
          </a:prstGeom>
          <a:noFill/>
        </p:spPr>
        <p:txBody>
          <a:bodyPr wrap="square" rtlCol="0">
            <a:prstTxWarp prst="textDoubleWave1">
              <a:avLst/>
            </a:prstTxWarp>
            <a:spAutoFit/>
          </a:bodyPr>
          <a:lstStyle/>
          <a:p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fornian FB" panose="0207040306080B030204" pitchFamily="18" charset="0"/>
              </a:rPr>
              <a:t>Thank you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lifornian FB" panose="0207040306080B030204" pitchFamily="18" charset="0"/>
              </a:rPr>
              <a:t>!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alifornian FB" panose="0207040306080B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2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2A69579-6E81-49FC-B274-EEFBC1CFA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2600450" cy="535531"/>
          </a:xfrm>
        </p:spPr>
        <p:txBody>
          <a:bodyPr>
            <a:normAutofit/>
          </a:bodyPr>
          <a:lstStyle/>
          <a:p>
            <a:r>
              <a:rPr lang="lo-LA" sz="28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ເນື້ອໃນຫຍໍ້</a:t>
            </a:r>
            <a:endParaRPr lang="en-US" sz="28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DBDC8C-2DA9-4E57-85C2-33EE29839C27}"/>
              </a:ext>
            </a:extLst>
          </p:cNvPr>
          <p:cNvSpPr txBox="1"/>
          <p:nvPr/>
        </p:nvSpPr>
        <p:spPr>
          <a:xfrm>
            <a:off x="444500" y="1350110"/>
            <a:ext cx="812304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ຄວາມໝາຍຂອງການວິເຄາະສິນຄ້າໃນຮ້ານຂາຍເຄື່ອງຍ່ອຍ</a:t>
            </a:r>
            <a:endParaRPr lang="en-US" sz="1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ແນະນຳແນວຄວາມຄິດກ່ຽວກັບ </a:t>
            </a:r>
            <a:r>
              <a:rPr lang="en-US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project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ຂັ້ນຕອນໃນການວິເຄາະສິນຄ້າ</a:t>
            </a:r>
            <a:endParaRPr lang="en-US" sz="1600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lo-LA" sz="1600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ການວິເຄາະສິນຄ້າໂດຍລວມ</a:t>
            </a:r>
            <a:endParaRPr lang="en-US" sz="1600" dirty="0">
              <a:latin typeface="Saysettha OT" panose="020B0504020207020204" pitchFamily="34" charset="-34"/>
              <a:ea typeface="Phetsarath OT" panose="02000500000000000001" pitchFamily="2" charset="2"/>
              <a:cs typeface="Saysettha OT" panose="020B0504020207020204" pitchFamily="34" charset="-34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lo-LA" sz="1600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ຈຳນວນສິນຄ້າທີ່ໄດ້ຂາຍແຕ່ລະຢ່າງ</a:t>
            </a:r>
            <a:endParaRPr lang="en-US" sz="1600" dirty="0">
              <a:latin typeface="Saysettha OT" panose="020B0504020207020204" pitchFamily="34" charset="-34"/>
              <a:ea typeface="Phetsarath OT" panose="02000500000000000001" pitchFamily="2" charset="2"/>
              <a:cs typeface="Saysettha OT" panose="020B0504020207020204" pitchFamily="34" charset="-34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lo-LA" sz="1600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ການວິເຄາະສິນຄ້າທີ່ຂາຍດີ </a:t>
            </a:r>
            <a:r>
              <a:rPr lang="en-US" sz="1600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10 </a:t>
            </a:r>
            <a:r>
              <a:rPr lang="lo-LA" sz="1600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ອັນດັບທໍາອິດ</a:t>
            </a:r>
            <a:endParaRPr lang="en-US" sz="1600" dirty="0">
              <a:latin typeface="Saysettha OT" panose="020B0504020207020204" pitchFamily="34" charset="-34"/>
              <a:ea typeface="Phetsarath OT" panose="02000500000000000001" pitchFamily="2" charset="2"/>
              <a:cs typeface="Saysettha OT" panose="020B0504020207020204" pitchFamily="34" charset="-34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lo-LA" sz="1600" kern="1200" dirty="0">
                <a:solidFill>
                  <a:srgbClr val="000000"/>
                </a:solidFill>
                <a:effectLst/>
                <a:latin typeface="Phetsarath OT" panose="02000500000000020004" pitchFamily="2" charset="0"/>
                <a:ea typeface="Phetsarath OT" panose="02000500000000020004" pitchFamily="2" charset="0"/>
                <a:cs typeface="Phetsarath OT" panose="02000500000000020004" pitchFamily="2" charset="0"/>
              </a:rPr>
              <a:t>ການວິເຄາະຫາສິນຄ້າທີ່ຂາຍດີທີ່ສຸດໃນແຕ່ລະວັນ</a:t>
            </a:r>
            <a:endParaRPr lang="en-US" sz="1600" dirty="0">
              <a:latin typeface="Saysettha OT" panose="020B0504020207020204" pitchFamily="34" charset="-34"/>
              <a:ea typeface="Phetsarath OT" panose="02000500000000000001" pitchFamily="2" charset="2"/>
              <a:cs typeface="Saysettha OT" panose="020B0504020207020204" pitchFamily="34" charset="-34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lo-LA" sz="1600" kern="1200" dirty="0">
                <a:solidFill>
                  <a:srgbClr val="000000"/>
                </a:solidFill>
                <a:effectLst/>
                <a:latin typeface="Phetsarath OT" panose="02000500000000020004" pitchFamily="2" charset="0"/>
                <a:ea typeface="Phetsarath OT" panose="02000500000000020004" pitchFamily="2" charset="0"/>
                <a:cs typeface="Phetsarath OT" panose="02000500000000020004" pitchFamily="2" charset="0"/>
              </a:rPr>
              <a:t>ການວິເຄາະ</a:t>
            </a:r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ຂອງສິນຄ້າໃນແຕ່ລະເດືອນ</a:t>
            </a:r>
          </a:p>
          <a:p>
            <a:pPr marL="347472" indent="-347472">
              <a:lnSpc>
                <a:spcPct val="150000"/>
              </a:lnSpc>
              <a:buSzPts val="1600"/>
              <a:buFont typeface="+mj-lt"/>
              <a:buAutoNum type="arabicPeriod" startAt="4"/>
            </a:pPr>
            <a:r>
              <a:rPr lang="lo-LA" sz="1600" dirty="0">
                <a:solidFill>
                  <a:sysClr val="windowText" lastClr="000000"/>
                </a:solidFill>
                <a:latin typeface="Saysettha OT" panose="020B0504020207020204" pitchFamily="34" charset="-34"/>
                <a:cs typeface="Saysettha OT" panose="020B0504020207020204" pitchFamily="34" charset="-34"/>
              </a:rPr>
              <a:t>ການວິເຄາະຄວາມສຳພັນຂອງສິນຄ້າ</a:t>
            </a:r>
            <a:endParaRPr lang="en-US" sz="1600" dirty="0">
              <a:effectLst/>
            </a:endParaRPr>
          </a:p>
          <a:p>
            <a:pPr marL="347472" indent="-347472">
              <a:lnSpc>
                <a:spcPct val="150000"/>
              </a:lnSpc>
              <a:buSzPts val="1600"/>
              <a:buFont typeface="+mj-lt"/>
              <a:buAutoNum type="arabicPeriod" startAt="4"/>
            </a:pPr>
            <a:r>
              <a:rPr lang="lo-LA" sz="1600" dirty="0">
                <a:latin typeface="Phetsarath OT" panose="02000500000000020004" pitchFamily="2" charset="0"/>
                <a:cs typeface="Phetsarath OT" panose="02000500000000020004" pitchFamily="2" charset="0"/>
              </a:rPr>
              <a:t>ຂໍ້ດີ ແລະ ຂໍ້ຈຳກັດຂອງການວິເຄາະ</a:t>
            </a:r>
            <a:endParaRPr lang="en-US" sz="16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74018-D8AB-4368-8959-DFCFBC47A1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E094873-9073-46ED-9C98-251B26C7D4A2}"/>
              </a:ext>
            </a:extLst>
          </p:cNvPr>
          <p:cNvSpPr txBox="1"/>
          <p:nvPr/>
        </p:nvSpPr>
        <p:spPr>
          <a:xfrm>
            <a:off x="143555" y="323170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lo-LA" sz="2000" b="1" u="sng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ຄວາມໝາຍຂອງການວິເຄາະສິນຄ້າໃນຮ້ານຂາຍເຄື່ອງຍ່ອຍ</a:t>
            </a:r>
            <a:endParaRPr lang="en-US" sz="2000" b="1" u="sng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ADC11-A9A7-4126-A575-E796FF31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0" y="1139400"/>
            <a:ext cx="6108200" cy="3480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9F0946-C8F9-481A-B845-5E2B4EA90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3D30146F-B6D4-4F3B-9498-B52CA8D896DC}"/>
              </a:ext>
            </a:extLst>
          </p:cNvPr>
          <p:cNvSpPr txBox="1"/>
          <p:nvPr/>
        </p:nvSpPr>
        <p:spPr>
          <a:xfrm>
            <a:off x="248729" y="281175"/>
            <a:ext cx="6613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lo-LA" sz="2800" b="1" u="sng" dirty="0">
                <a:ln>
                  <a:solidFill>
                    <a:schemeClr val="bg1"/>
                  </a:solidFill>
                </a:ln>
                <a:solidFill>
                  <a:srgbClr val="D1FBEB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ແນະນຳກ່ຽວກັບແນວຄວາມຄິດ</a:t>
            </a:r>
            <a:r>
              <a:rPr lang="lo-LA" sz="2800" b="1" u="sng" dirty="0">
                <a:solidFill>
                  <a:schemeClr val="bg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ກ່ຽວກັບ </a:t>
            </a:r>
            <a:r>
              <a:rPr lang="en-US" sz="2800" b="1" u="sng" dirty="0">
                <a:solidFill>
                  <a:schemeClr val="bg1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project</a:t>
            </a:r>
          </a:p>
          <a:p>
            <a:pPr marL="342900" indent="-342900">
              <a:buFont typeface="+mj-lt"/>
              <a:buAutoNum type="arabicPeriod" startAt="2"/>
            </a:pPr>
            <a:endParaRPr lang="en-US" sz="2800" u="sng" dirty="0">
              <a:ln>
                <a:solidFill>
                  <a:schemeClr val="bg1"/>
                </a:solidFill>
              </a:ln>
              <a:solidFill>
                <a:srgbClr val="D1FBEB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F21A9A-E582-4AC7-9EA5-CAECCF32FA8C}"/>
              </a:ext>
            </a:extLst>
          </p:cNvPr>
          <p:cNvGrpSpPr/>
          <p:nvPr/>
        </p:nvGrpSpPr>
        <p:grpSpPr>
          <a:xfrm>
            <a:off x="248729" y="1960930"/>
            <a:ext cx="3081278" cy="2595985"/>
            <a:chOff x="421787" y="1350110"/>
            <a:chExt cx="3081278" cy="21617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DC760C7-022A-41A4-A3B0-3B7E5BDB0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1787" y="1350110"/>
              <a:ext cx="2443280" cy="17606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5FE0216-74F0-4C3E-9E46-299CAB2788A8}"/>
                </a:ext>
              </a:extLst>
            </p:cNvPr>
            <p:cNvSpPr txBox="1"/>
            <p:nvPr/>
          </p:nvSpPr>
          <p:spPr>
            <a:xfrm>
              <a:off x="1059785" y="3204088"/>
              <a:ext cx="24432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sz="1400" dirty="0">
                  <a:latin typeface="Saysettha OT" panose="020B0504020207020204" pitchFamily="34" charset="-34"/>
                  <a:cs typeface="Saysettha OT" panose="020B0504020207020204" pitchFamily="34" charset="-34"/>
                </a:rPr>
                <a:t>ເຮັດການວິເຄາະ</a:t>
              </a:r>
              <a:endParaRPr lang="en-US" sz="1400" dirty="0">
                <a:latin typeface="Saysettha OT" panose="020B0504020207020204" pitchFamily="34" charset="-34"/>
                <a:cs typeface="Saysettha OT" panose="020B0504020207020204" pitchFamily="34" charset="-3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E2AA06-CEDB-4EDF-9D13-2A121D9A16FA}"/>
              </a:ext>
            </a:extLst>
          </p:cNvPr>
          <p:cNvGrpSpPr/>
          <p:nvPr/>
        </p:nvGrpSpPr>
        <p:grpSpPr>
          <a:xfrm>
            <a:off x="6099050" y="1960929"/>
            <a:ext cx="3731727" cy="2595985"/>
            <a:chOff x="6172157" y="1655520"/>
            <a:chExt cx="3731727" cy="216274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88645FB-2308-4B81-B1C8-72F45A3A1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2157" y="1655520"/>
              <a:ext cx="2857500" cy="17606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D146D68-E992-44EB-95D8-C49254833F80}"/>
                </a:ext>
              </a:extLst>
            </p:cNvPr>
            <p:cNvSpPr txBox="1"/>
            <p:nvPr/>
          </p:nvSpPr>
          <p:spPr>
            <a:xfrm>
              <a:off x="7307899" y="3510483"/>
              <a:ext cx="25959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sz="1400" dirty="0">
                  <a:latin typeface="Saysettha OT" panose="020B0504020207020204" pitchFamily="34" charset="-34"/>
                  <a:cs typeface="Saysettha OT" panose="020B0504020207020204" pitchFamily="34" charset="-34"/>
                </a:rPr>
                <a:t>ຜົນກຳໄລ</a:t>
              </a:r>
              <a:endParaRPr lang="en-US" sz="1400" dirty="0">
                <a:latin typeface="Saysettha OT" panose="020B0504020207020204" pitchFamily="34" charset="-34"/>
                <a:cs typeface="Saysettha OT" panose="020B0504020207020204" pitchFamily="34" charset="-34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4DC98A0-8604-4AD5-8A1C-D6356C9BDF61}"/>
              </a:ext>
            </a:extLst>
          </p:cNvPr>
          <p:cNvGrpSpPr/>
          <p:nvPr/>
        </p:nvGrpSpPr>
        <p:grpSpPr>
          <a:xfrm>
            <a:off x="3330007" y="1960929"/>
            <a:ext cx="2849922" cy="2523181"/>
            <a:chOff x="3322368" y="1956440"/>
            <a:chExt cx="2849922" cy="252318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733D626-301A-47F7-87ED-574D4F17BF91}"/>
                </a:ext>
              </a:extLst>
            </p:cNvPr>
            <p:cNvSpPr txBox="1"/>
            <p:nvPr/>
          </p:nvSpPr>
          <p:spPr>
            <a:xfrm>
              <a:off x="3576791" y="4171844"/>
              <a:ext cx="25954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lo-LA" sz="1400" dirty="0">
                  <a:latin typeface="Saysettha OT" panose="020B0504020207020204" pitchFamily="34" charset="-34"/>
                  <a:cs typeface="Saysettha OT" panose="020B0504020207020204" pitchFamily="34" charset="-34"/>
                </a:rPr>
                <a:t>ການຕັດສິນໃຈ</a:t>
              </a:r>
              <a:r>
                <a:rPr lang="en-US" sz="1400" dirty="0">
                  <a:latin typeface="Saysettha OT" panose="020B0504020207020204" pitchFamily="34" charset="-34"/>
                  <a:cs typeface="Saysettha OT" panose="020B0504020207020204" pitchFamily="34" charset="-34"/>
                </a:rPr>
                <a:t> 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18E52EA-7A06-4C72-8EE3-2C3D83F9F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2368" y="1956440"/>
              <a:ext cx="2158223" cy="20653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A26CBD85-349B-48BB-B51D-13433E7099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A899B82C-B897-4B43-AD04-2A1962EA0B5C}"/>
              </a:ext>
            </a:extLst>
          </p:cNvPr>
          <p:cNvSpPr txBox="1"/>
          <p:nvPr/>
        </p:nvSpPr>
        <p:spPr>
          <a:xfrm>
            <a:off x="175277" y="264901"/>
            <a:ext cx="46494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lo-LA" sz="2800" b="1" u="sng" dirty="0">
                <a:ln>
                  <a:solidFill>
                    <a:schemeClr val="bg1"/>
                  </a:solidFill>
                </a:ln>
                <a:solidFill>
                  <a:srgbClr val="D1FBEB"/>
                </a:solidFill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ຂັ້ນຕອນໃນການວິເຄາະສິນຄ້າ</a:t>
            </a:r>
            <a:endParaRPr lang="en-US" sz="2800" b="1" u="sng" dirty="0">
              <a:ln>
                <a:solidFill>
                  <a:schemeClr val="bg1"/>
                </a:solidFill>
              </a:ln>
              <a:solidFill>
                <a:srgbClr val="D1FBEB"/>
              </a:solidFill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A524E18-AE04-40D4-BF37-38CBFC54297C}"/>
              </a:ext>
            </a:extLst>
          </p:cNvPr>
          <p:cNvGrpSpPr/>
          <p:nvPr/>
        </p:nvGrpSpPr>
        <p:grpSpPr>
          <a:xfrm>
            <a:off x="5503424" y="1502815"/>
            <a:ext cx="3306531" cy="3519679"/>
            <a:chOff x="3654782" y="1232788"/>
            <a:chExt cx="2811500" cy="25683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3D3C9E-B3E2-4C79-ADBF-9BD90EB29939}"/>
                </a:ext>
              </a:extLst>
            </p:cNvPr>
            <p:cNvGrpSpPr/>
            <p:nvPr/>
          </p:nvGrpSpPr>
          <p:grpSpPr>
            <a:xfrm>
              <a:off x="3654782" y="1232788"/>
              <a:ext cx="2599021" cy="2113156"/>
              <a:chOff x="4102768" y="2690164"/>
              <a:chExt cx="3585410" cy="221872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25E82CB-977D-4C41-A4B7-556B96997132}"/>
                  </a:ext>
                </a:extLst>
              </p:cNvPr>
              <p:cNvSpPr/>
              <p:nvPr/>
            </p:nvSpPr>
            <p:spPr>
              <a:xfrm>
                <a:off x="4211054" y="3171824"/>
                <a:ext cx="3368841" cy="173706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glow rad="101600">
                  <a:schemeClr val="tx1">
                    <a:alpha val="56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FB5B372-0E2F-4928-A653-05353143C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2768" y="2690164"/>
                <a:ext cx="3585410" cy="2071869"/>
              </a:xfrm>
              <a:prstGeom prst="rect">
                <a:avLst/>
              </a:prstGeom>
              <a:ln>
                <a:noFill/>
              </a:ln>
              <a:effectLst>
                <a:reflection blurRad="12700" stA="30000" endPos="30000" dist="5000" dir="5400000" sy="-100000" algn="bl" rotWithShape="0"/>
              </a:effectLst>
              <a:scene3d>
                <a:camera prst="perspectiveContrastingLeftFacing">
                  <a:rot lat="300000" lon="19800000" rev="0"/>
                </a:camera>
                <a:lightRig rig="threePt" dir="t">
                  <a:rot lat="0" lon="0" rev="2700000"/>
                </a:lightRig>
              </a:scene3d>
              <a:sp3d>
                <a:bevelT w="63500" h="50800"/>
              </a:sp3d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3E7DF9-5D30-445E-A703-0EF8757A09BF}"/>
                </a:ext>
              </a:extLst>
            </p:cNvPr>
            <p:cNvSpPr txBox="1"/>
            <p:nvPr/>
          </p:nvSpPr>
          <p:spPr>
            <a:xfrm>
              <a:off x="3671546" y="3431832"/>
              <a:ext cx="27947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Step:2  </a:t>
              </a:r>
              <a:r>
                <a:rPr lang="en-US" dirty="0"/>
                <a:t>Data Segmentation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261A351-6495-44AF-B71C-45700ED4E757}"/>
              </a:ext>
            </a:extLst>
          </p:cNvPr>
          <p:cNvGrpSpPr/>
          <p:nvPr/>
        </p:nvGrpSpPr>
        <p:grpSpPr>
          <a:xfrm>
            <a:off x="-51497" y="1205886"/>
            <a:ext cx="4623497" cy="3592783"/>
            <a:chOff x="-51497" y="1205886"/>
            <a:chExt cx="4623497" cy="35927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CF678F3-D141-4E6A-B5A4-AF8FFAF18A27}"/>
                </a:ext>
              </a:extLst>
            </p:cNvPr>
            <p:cNvGrpSpPr/>
            <p:nvPr/>
          </p:nvGrpSpPr>
          <p:grpSpPr>
            <a:xfrm>
              <a:off x="429295" y="1205886"/>
              <a:ext cx="4142705" cy="2182002"/>
              <a:chOff x="128138" y="829523"/>
              <a:chExt cx="4189609" cy="2391005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D2C3C55F-088C-41BB-8B9B-9E03C3FF95C8}"/>
                  </a:ext>
                </a:extLst>
              </p:cNvPr>
              <p:cNvGrpSpPr/>
              <p:nvPr/>
            </p:nvGrpSpPr>
            <p:grpSpPr>
              <a:xfrm>
                <a:off x="2189119" y="2211527"/>
                <a:ext cx="323371" cy="507589"/>
                <a:chOff x="4571999" y="4000795"/>
                <a:chExt cx="45720" cy="673822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52301B-EA33-4F82-94D6-25C0501F7912}"/>
                    </a:ext>
                  </a:extLst>
                </p:cNvPr>
                <p:cNvSpPr txBox="1"/>
                <p:nvPr/>
              </p:nvSpPr>
              <p:spPr>
                <a:xfrm>
                  <a:off x="4572000" y="4000795"/>
                  <a:ext cx="457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.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DACD841-B9B3-4D98-BD24-5CA7D7B1033A}"/>
                    </a:ext>
                  </a:extLst>
                </p:cNvPr>
                <p:cNvSpPr txBox="1"/>
                <p:nvPr/>
              </p:nvSpPr>
              <p:spPr>
                <a:xfrm>
                  <a:off x="4571999" y="4153952"/>
                  <a:ext cx="457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.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2AE703A-28B6-4263-A9DE-59AA64A16C92}"/>
                    </a:ext>
                  </a:extLst>
                </p:cNvPr>
                <p:cNvSpPr txBox="1"/>
                <p:nvPr/>
              </p:nvSpPr>
              <p:spPr>
                <a:xfrm>
                  <a:off x="4571999" y="4305285"/>
                  <a:ext cx="4571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.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78BEB84D-7649-431B-8E89-47DB33DA4623}"/>
                  </a:ext>
                </a:extLst>
              </p:cNvPr>
              <p:cNvGrpSpPr/>
              <p:nvPr/>
            </p:nvGrpSpPr>
            <p:grpSpPr>
              <a:xfrm>
                <a:off x="128138" y="829523"/>
                <a:ext cx="4189609" cy="2391005"/>
                <a:chOff x="127040" y="2518737"/>
                <a:chExt cx="3360594" cy="260311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A1B8C0B-C910-4337-ACDF-9754D3A8CA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124" y="2518737"/>
                  <a:ext cx="3359510" cy="1736345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D23836B6-826F-4F4F-858C-501DE04706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040" y="4613277"/>
                  <a:ext cx="3359511" cy="508576"/>
                </a:xfrm>
                <a:prstGeom prst="rect">
                  <a:avLst/>
                </a:prstGeom>
                <a:ln>
                  <a:noFill/>
                </a:ln>
                <a:effectLst>
                  <a:outerShdw blurRad="190500" algn="tl" rotWithShape="0">
                    <a:srgbClr val="000000">
                      <a:alpha val="70000"/>
                    </a:srgbClr>
                  </a:outerShdw>
                </a:effectLst>
              </p:spPr>
            </p:pic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ABB10F-1557-426B-AE00-1D6688BFD5B9}"/>
                </a:ext>
              </a:extLst>
            </p:cNvPr>
            <p:cNvGrpSpPr/>
            <p:nvPr/>
          </p:nvGrpSpPr>
          <p:grpSpPr>
            <a:xfrm>
              <a:off x="-51497" y="3705106"/>
              <a:ext cx="2551477" cy="1093563"/>
              <a:chOff x="1721589" y="1350110"/>
              <a:chExt cx="2551477" cy="1294205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EA9DD4E-F847-449D-B8D5-F8FAF469C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15407" y="1350110"/>
                <a:ext cx="1410121" cy="918947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ADD9A918-00D6-40F5-9C8B-DCCBF906EF0A}"/>
                  </a:ext>
                </a:extLst>
              </p:cNvPr>
              <p:cNvSpPr txBox="1"/>
              <p:nvPr/>
            </p:nvSpPr>
            <p:spPr>
              <a:xfrm>
                <a:off x="1721589" y="2289642"/>
                <a:ext cx="2551477" cy="354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Step:1 </a:t>
                </a:r>
                <a:r>
                  <a:rPr lang="en-US" dirty="0"/>
                  <a:t>Dataset</a:t>
                </a:r>
              </a:p>
            </p:txBody>
          </p:sp>
        </p:grpSp>
        <p:sp>
          <p:nvSpPr>
            <p:cNvPr id="54" name="Arrow: Bent 53">
              <a:extLst>
                <a:ext uri="{FF2B5EF4-FFF2-40B4-BE49-F238E27FC236}">
                  <a16:creationId xmlns:a16="http://schemas.microsoft.com/office/drawing/2014/main" id="{B7986DF4-FFAB-4759-81F2-45F02E688FCA}"/>
                </a:ext>
              </a:extLst>
            </p:cNvPr>
            <p:cNvSpPr/>
            <p:nvPr/>
          </p:nvSpPr>
          <p:spPr>
            <a:xfrm rot="16200000" flipV="1">
              <a:off x="2364154" y="2932868"/>
              <a:ext cx="778806" cy="1774040"/>
            </a:xfrm>
            <a:prstGeom prst="bentArrow">
              <a:avLst>
                <a:gd name="adj1" fmla="val 0"/>
                <a:gd name="adj2" fmla="val 8192"/>
                <a:gd name="adj3" fmla="val 32026"/>
                <a:gd name="adj4" fmla="val 0"/>
              </a:avLst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016C4871-7E13-464F-AD52-0F126A6152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96766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761675-71C9-4F5F-8176-5282B633E174}"/>
              </a:ext>
            </a:extLst>
          </p:cNvPr>
          <p:cNvSpPr txBox="1"/>
          <p:nvPr/>
        </p:nvSpPr>
        <p:spPr>
          <a:xfrm>
            <a:off x="448965" y="281175"/>
            <a:ext cx="4886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lo-LA" sz="2400" b="1" u="sng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ການວິເຄາະສິນຄ້າໂດຍລວມ</a:t>
            </a:r>
            <a:endParaRPr lang="en-US" sz="2400" b="1" u="sng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Saysettha OT" panose="020B0504020207020204" pitchFamily="34" charset="-34"/>
              <a:ea typeface="Phetsarath OT" panose="02000500000000000001" pitchFamily="2" charset="2"/>
              <a:cs typeface="Saysettha OT" panose="020B0504020207020204" pitchFamily="34" charset="-3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56C967-BC51-4527-88BC-37B67996BC40}"/>
              </a:ext>
            </a:extLst>
          </p:cNvPr>
          <p:cNvCxnSpPr/>
          <p:nvPr/>
        </p:nvCxnSpPr>
        <p:spPr>
          <a:xfrm>
            <a:off x="4419295" y="1168659"/>
            <a:ext cx="0" cy="379339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07F4E6C-598E-426E-B5BB-111F8271D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5A9EE3-E2F2-4639-A582-1D4641625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5" y="1752743"/>
            <a:ext cx="3817612" cy="32476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A3EDD1-5CDE-45DA-8C97-59A91648B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52742"/>
            <a:ext cx="3970327" cy="324765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2308EA-ACC2-461A-A07E-BAAD3D67334E}"/>
              </a:ext>
            </a:extLst>
          </p:cNvPr>
          <p:cNvSpPr txBox="1"/>
          <p:nvPr/>
        </p:nvSpPr>
        <p:spPr>
          <a:xfrm>
            <a:off x="448965" y="1171668"/>
            <a:ext cx="25959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ການວິເຄາະຫາມື້ທີ່ຂາຍດີທີ່ສຸດ</a:t>
            </a:r>
            <a:endParaRPr lang="en-US" sz="16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5220D-31BB-462E-AE88-ACE1C5ED7C88}"/>
              </a:ext>
            </a:extLst>
          </p:cNvPr>
          <p:cNvSpPr txBox="1"/>
          <p:nvPr/>
        </p:nvSpPr>
        <p:spPr>
          <a:xfrm>
            <a:off x="4495660" y="1168659"/>
            <a:ext cx="297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lo-LA" sz="16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ການວິເຄາະຫາເດືອນທີ່ຂາຍດີທີ່ສຸດ</a:t>
            </a:r>
            <a:endParaRPr lang="en-US" sz="1600" dirty="0">
              <a:latin typeface="Phetsarath OT" panose="02000500000000020004" pitchFamily="2" charset="0"/>
              <a:cs typeface="Phetsarath OT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422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525AE1-7B5F-448D-9907-9CDBF0575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7" y="940465"/>
            <a:ext cx="6566315" cy="4074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EE925E-7A25-4F3D-82B3-EC2BF9BA7C90}"/>
              </a:ext>
            </a:extLst>
          </p:cNvPr>
          <p:cNvSpPr txBox="1"/>
          <p:nvPr/>
        </p:nvSpPr>
        <p:spPr>
          <a:xfrm>
            <a:off x="296260" y="128470"/>
            <a:ext cx="5039266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5</a:t>
            </a:r>
            <a:r>
              <a:rPr lang="en-US" sz="2000" b="1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.</a:t>
            </a:r>
            <a:r>
              <a:rPr lang="lo-LA" sz="2000" b="1" u="sng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ຈຳນວນສິນຄ້າທີ່ໄດ້ຂາຍແຕ່ລະຢ່າງ</a:t>
            </a:r>
            <a:endParaRPr lang="en-US" sz="2000" b="1" u="sng" dirty="0">
              <a:latin typeface="Saysettha OT" panose="020B0504020207020204" pitchFamily="34" charset="-34"/>
              <a:ea typeface="Phetsarath OT" panose="02000500000000000001" pitchFamily="2" charset="2"/>
              <a:cs typeface="Saysettha OT" panose="020B0504020207020204" pitchFamily="34" charset="-3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6A597D-76FA-4D3E-AB86-9AEA8BF9B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00123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04D0BF3-B038-4BAA-BCCD-F6878A96A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-1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05D07CA-9B06-4156-952D-653119175579}"/>
              </a:ext>
            </a:extLst>
          </p:cNvPr>
          <p:cNvGrpSpPr/>
          <p:nvPr/>
        </p:nvGrpSpPr>
        <p:grpSpPr>
          <a:xfrm>
            <a:off x="296260" y="739290"/>
            <a:ext cx="6413609" cy="4217766"/>
            <a:chOff x="296260" y="644559"/>
            <a:chExt cx="6413609" cy="42177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64984A-6526-4389-96F3-607C741B9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60" y="644559"/>
              <a:ext cx="6413609" cy="421776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9F2FDC1-6F4C-467E-B5B2-A7A64A151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4808" y="4239730"/>
              <a:ext cx="245587" cy="36113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C91BB2E-55E1-46A1-B497-90E029693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939" y="2768514"/>
              <a:ext cx="339583" cy="294191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71C8B16-885D-4256-BD0C-A8E491BF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095" y="3148425"/>
              <a:ext cx="347156" cy="28578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6EED4B6-A951-44D2-B64A-E379B58F8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555" y="3497814"/>
              <a:ext cx="347156" cy="33348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AFF0D5A-516B-4CC2-AECF-24288D86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939" y="3869246"/>
              <a:ext cx="339583" cy="31151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62D90E8-3545-469A-9B0A-5BCC4C6F2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279" y="2422348"/>
              <a:ext cx="283455" cy="2772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ECA79C8-BD4F-4E82-A849-4C6A0B6C2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939" y="2049050"/>
              <a:ext cx="339583" cy="311488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22A3904-5BC4-406F-BECB-972E6CC3A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1280" y="1679877"/>
              <a:ext cx="290974" cy="25894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099A539-08B0-4CDD-8D38-CF505FBA5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958" y="1268473"/>
              <a:ext cx="389147" cy="35919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2CAD4B9-5CB9-42AD-B3F1-5B4061E9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220" y="903468"/>
              <a:ext cx="242626" cy="299107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A42E9A1-49BF-4DFD-8FC4-C777D29A224E}"/>
              </a:ext>
            </a:extLst>
          </p:cNvPr>
          <p:cNvSpPr txBox="1"/>
          <p:nvPr/>
        </p:nvSpPr>
        <p:spPr>
          <a:xfrm>
            <a:off x="296260" y="164993"/>
            <a:ext cx="488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6. </a:t>
            </a:r>
            <a:r>
              <a:rPr lang="lo-LA" b="1" u="sng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ການວິເຄາະສິນຄ້າທີ່ຂາຍດີ </a:t>
            </a:r>
            <a:r>
              <a:rPr lang="en-US" b="1" u="sng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10 </a:t>
            </a:r>
            <a:r>
              <a:rPr lang="lo-LA" b="1" u="sng" dirty="0">
                <a:latin typeface="Saysettha OT" panose="020B0504020207020204" pitchFamily="34" charset="-34"/>
                <a:ea typeface="Phetsarath OT" panose="02000500000000000001" pitchFamily="2" charset="2"/>
                <a:cs typeface="Saysettha OT" panose="020B0504020207020204" pitchFamily="34" charset="-34"/>
              </a:rPr>
              <a:t>ອັນດັບທໍາອິດ</a:t>
            </a:r>
            <a:endParaRPr lang="en-US" b="1" u="sng" dirty="0">
              <a:latin typeface="Saysettha OT" panose="020B0504020207020204" pitchFamily="34" charset="-34"/>
              <a:ea typeface="Phetsarath OT" panose="02000500000000000001" pitchFamily="2" charset="2"/>
              <a:cs typeface="Saysettha OT" panose="020B0504020207020204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969248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2A9F5B-28A3-46A3-BEFE-34C2F5B1A9DB}"/>
              </a:ext>
            </a:extLst>
          </p:cNvPr>
          <p:cNvSpPr txBox="1"/>
          <p:nvPr/>
        </p:nvSpPr>
        <p:spPr>
          <a:xfrm>
            <a:off x="240465" y="149812"/>
            <a:ext cx="6554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7.  </a:t>
            </a:r>
            <a:r>
              <a:rPr lang="lo-LA" sz="2000" b="1" u="sng" dirty="0">
                <a:latin typeface="Phetsarath OT" panose="02000500000000000001" pitchFamily="2" charset="2"/>
                <a:ea typeface="Phetsarath OT" panose="02000500000000000001" pitchFamily="2" charset="2"/>
                <a:cs typeface="Phetsarath OT" panose="02000500000000000001" pitchFamily="2" charset="2"/>
              </a:rPr>
              <a:t>ການວິເຄາະຫາສິນຄ້າທີ່ຂາຍດີທີ່ສຸດໃນແຕ່ລະວັນ</a:t>
            </a:r>
            <a:endParaRPr lang="en-US" sz="2000" b="1" u="sng" dirty="0">
              <a:latin typeface="Phetsarath OT" panose="02000500000000000001" pitchFamily="2" charset="2"/>
              <a:ea typeface="Phetsarath OT" panose="02000500000000000001" pitchFamily="2" charset="2"/>
              <a:cs typeface="Phetsarath OT" panose="02000500000000000001" pitchFamily="2" charset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AA40E6-8115-4DFA-8F9B-3645A1B77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7" y="742183"/>
            <a:ext cx="6360292" cy="42515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D36DCE-1CE4-4E35-A533-CA28436E62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978" y="0"/>
            <a:ext cx="1053022" cy="1053022"/>
          </a:xfrm>
          <a:prstGeom prst="rect">
            <a:avLst/>
          </a:prstGeom>
          <a:effectLst>
            <a:glow rad="101600">
              <a:schemeClr val="tx1">
                <a:alpha val="5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79361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4605</TotalTime>
  <Words>386</Words>
  <Application>Microsoft Office PowerPoint</Application>
  <PresentationFormat>On-screen Show (16:9)</PresentationFormat>
  <Paragraphs>61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Microsoft YaHei</vt:lpstr>
      <vt:lpstr>Arial</vt:lpstr>
      <vt:lpstr>Calibri</vt:lpstr>
      <vt:lpstr>Californian FB</vt:lpstr>
      <vt:lpstr>Phetsarath OT</vt:lpstr>
      <vt:lpstr>Saysettha OT</vt:lpstr>
      <vt:lpstr>Stencil</vt:lpstr>
      <vt:lpstr>Wingdings</vt:lpstr>
      <vt:lpstr>Office Theme</vt:lpstr>
      <vt:lpstr>PowerPoint Presentation</vt:lpstr>
      <vt:lpstr>ເນື້ອໃນຫຍໍ້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khampaserth xayyavong</cp:lastModifiedBy>
  <cp:revision>316</cp:revision>
  <dcterms:created xsi:type="dcterms:W3CDTF">2013-08-21T19:17:07Z</dcterms:created>
  <dcterms:modified xsi:type="dcterms:W3CDTF">2021-01-28T06:49:04Z</dcterms:modified>
</cp:coreProperties>
</file>